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2" r:id="rId3"/>
    <p:sldId id="257" r:id="rId4"/>
    <p:sldId id="283" r:id="rId5"/>
    <p:sldId id="284" r:id="rId6"/>
    <p:sldId id="263" r:id="rId7"/>
    <p:sldId id="261" r:id="rId8"/>
    <p:sldId id="285" r:id="rId9"/>
    <p:sldId id="286" r:id="rId10"/>
    <p:sldId id="287" r:id="rId11"/>
    <p:sldId id="288" r:id="rId12"/>
    <p:sldId id="289" r:id="rId13"/>
    <p:sldId id="290" r:id="rId14"/>
    <p:sldId id="293" r:id="rId15"/>
    <p:sldId id="296" r:id="rId16"/>
    <p:sldId id="294" r:id="rId17"/>
    <p:sldId id="258" r:id="rId18"/>
    <p:sldId id="259" r:id="rId19"/>
    <p:sldId id="272" r:id="rId20"/>
    <p:sldId id="266" r:id="rId21"/>
    <p:sldId id="273" r:id="rId22"/>
    <p:sldId id="295" r:id="rId23"/>
    <p:sldId id="260" r:id="rId24"/>
    <p:sldId id="267" r:id="rId25"/>
    <p:sldId id="268" r:id="rId26"/>
    <p:sldId id="297" r:id="rId27"/>
    <p:sldId id="269" r:id="rId28"/>
    <p:sldId id="264" r:id="rId29"/>
    <p:sldId id="274" r:id="rId30"/>
    <p:sldId id="275" r:id="rId31"/>
    <p:sldId id="281" r:id="rId32"/>
    <p:sldId id="298" r:id="rId33"/>
    <p:sldId id="300" r:id="rId34"/>
    <p:sldId id="301" r:id="rId35"/>
    <p:sldId id="302" r:id="rId36"/>
    <p:sldId id="30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8" autoAdjust="0"/>
    <p:restoredTop sz="91993" autoAdjust="0"/>
  </p:normalViewPr>
  <p:slideViewPr>
    <p:cSldViewPr>
      <p:cViewPr varScale="1">
        <p:scale>
          <a:sx n="67" d="100"/>
          <a:sy n="67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5334000" cy="1673352"/>
          </a:xfrm>
        </p:spPr>
        <p:txBody>
          <a:bodyPr/>
          <a:lstStyle/>
          <a:p>
            <a:r>
              <a:rPr lang="x-none" dirty="0" smtClean="0"/>
              <a:t>Naša škola</a:t>
            </a:r>
            <a:br>
              <a:rPr lang="x-none" dirty="0" smtClean="0"/>
            </a:br>
            <a:endParaRPr lang="sr-Cyrl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BA" dirty="0"/>
          </a:p>
        </p:txBody>
      </p:sp>
      <p:pic>
        <p:nvPicPr>
          <p:cNvPr id="4" name="Picture 3" descr="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8534400" cy="5191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Sunč</a:t>
            </a:r>
            <a:r>
              <a:rPr lang="en-US" dirty="0"/>
              <a:t>a</a:t>
            </a:r>
            <a:r>
              <a:rPr lang="sr-Latn-CS" dirty="0" smtClean="0"/>
              <a:t>na jesen života </a:t>
            </a:r>
            <a:endParaRPr lang="en-US" dirty="0"/>
          </a:p>
        </p:txBody>
      </p:sp>
      <p:pic>
        <p:nvPicPr>
          <p:cNvPr id="4" name="Content Placeholder 3" descr="DSCN0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527409"/>
            <a:ext cx="28956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N0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413" y="4607702"/>
            <a:ext cx="2423160" cy="2026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Fotografija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965809"/>
            <a:ext cx="4038600" cy="239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Fotografija0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568527"/>
            <a:ext cx="3886200" cy="293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Knjigoveznica</a:t>
            </a:r>
            <a:endParaRPr lang="en-US" dirty="0"/>
          </a:p>
        </p:txBody>
      </p:sp>
      <p:pic>
        <p:nvPicPr>
          <p:cNvPr id="4" name="Content Placeholder 3" descr="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895506"/>
            <a:ext cx="4064000" cy="345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biblioteka_knjigoveznica_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895506"/>
            <a:ext cx="4114800" cy="345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Biblioteka</a:t>
            </a:r>
            <a:endParaRPr lang="en-US" dirty="0"/>
          </a:p>
        </p:txBody>
      </p:sp>
      <p:pic>
        <p:nvPicPr>
          <p:cNvPr id="4" name="Content Placeholder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2286000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47244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dirty="0" smtClean="0"/>
              <a:t>Novembar : “Potraga za blagom” u Galeriji Matice srpske...</a:t>
            </a:r>
            <a:endParaRPr lang="en-US" dirty="0"/>
          </a:p>
        </p:txBody>
      </p:sp>
      <p:pic>
        <p:nvPicPr>
          <p:cNvPr id="7" name="Content Placeholder 6" descr="DSCN7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133600"/>
            <a:ext cx="4191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 descr="DSCN7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133600"/>
            <a:ext cx="3276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676400"/>
          </a:xfrm>
        </p:spPr>
        <p:txBody>
          <a:bodyPr>
            <a:noAutofit/>
          </a:bodyPr>
          <a:lstStyle/>
          <a:p>
            <a:r>
              <a:rPr lang="sr-Latn-CS" sz="2800" dirty="0" smtClean="0"/>
              <a:t>Moćne priče za odvažne i radoznale ,</a:t>
            </a:r>
            <a:r>
              <a:rPr lang="en-US" sz="2800" dirty="0" smtClean="0"/>
              <a:t> </a:t>
            </a:r>
            <a:r>
              <a:rPr lang="sr-Latn-CS" sz="2800" dirty="0" smtClean="0"/>
              <a:t>radionica pod pokroviteljstvom Pokrajniskog sekretarijata za kulturu APV</a:t>
            </a:r>
            <a:endParaRPr lang="en-US" sz="2800" dirty="0"/>
          </a:p>
        </p:txBody>
      </p:sp>
      <p:pic>
        <p:nvPicPr>
          <p:cNvPr id="9" name="Content Placeholder 5" descr="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Nastavnica\My Documents\Downloads\DSC01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7310" y="1981200"/>
            <a:ext cx="4267200" cy="20120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Nastavnica\My Documents\Downloads\DSC01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088836"/>
            <a:ext cx="3352800" cy="15343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Documents and Settings\Nastavnica\My Documents\Downloads\DSC013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415265"/>
            <a:ext cx="3133769" cy="21576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Biblioteka </a:t>
            </a:r>
            <a:endParaRPr lang="sr-Cyrl-BA" dirty="0"/>
          </a:p>
        </p:txBody>
      </p:sp>
      <p:pic>
        <p:nvPicPr>
          <p:cNvPr id="6" name="Content Placeholder 5" descr="BIBLIOTEKA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905000"/>
            <a:ext cx="5086758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91200" y="19812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Nastavljena je naša dugogodišnja saradnja sa Gradskom bibliotekom , kao i sa ogrankom biblioteke Petefi Šandor .</a:t>
            </a:r>
            <a:endParaRPr lang="sr-Cyrl-BA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dirty="0" smtClean="0"/>
              <a:t>Decembar:Susreti sa nagrađenim piscem Urošem Petrovićem</a:t>
            </a:r>
            <a:endParaRPr lang="en-US" dirty="0"/>
          </a:p>
        </p:txBody>
      </p:sp>
      <p:pic>
        <p:nvPicPr>
          <p:cNvPr id="4" name="Content Placeholder 3" descr="DSC01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90630">
            <a:off x="4731030" y="2019493"/>
            <a:ext cx="4178047" cy="237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Nastavnica\My Documents\Downloads\DSC0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267200"/>
            <a:ext cx="4038600" cy="227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Nastavnica\My Documents\Downloads\1497566_766874229994068_170363222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28800"/>
            <a:ext cx="38862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4648200" cy="874776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x-none" dirty="0" smtClean="0"/>
              <a:t>IPA (Green School) </a:t>
            </a:r>
            <a:endParaRPr lang="sr-Cyrl-B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74" y="1371600"/>
            <a:ext cx="8229600" cy="1600200"/>
          </a:xfrm>
        </p:spPr>
        <p:txBody>
          <a:bodyPr>
            <a:normAutofit/>
          </a:bodyPr>
          <a:lstStyle/>
          <a:p>
            <a:r>
              <a:rPr lang="x-none" dirty="0" smtClean="0"/>
              <a:t>Ipa je program </a:t>
            </a:r>
            <a:r>
              <a:rPr lang="x-none" smtClean="0"/>
              <a:t>prekogranične saradnje, </a:t>
            </a:r>
            <a:r>
              <a:rPr lang="x-none" dirty="0" smtClean="0"/>
              <a:t>Srbije i Mađarske , koji je trajao 4 meseca (1 januar -30 </a:t>
            </a:r>
            <a:r>
              <a:rPr lang="x-none" smtClean="0"/>
              <a:t>april)</a:t>
            </a:r>
            <a:r>
              <a:rPr lang="en-US" dirty="0" smtClean="0"/>
              <a:t>. </a:t>
            </a:r>
            <a:r>
              <a:rPr lang="x-none" smtClean="0"/>
              <a:t>U </a:t>
            </a:r>
            <a:r>
              <a:rPr lang="x-none" dirty="0" smtClean="0"/>
              <a:t>programu su učestvovali </a:t>
            </a:r>
            <a:r>
              <a:rPr lang="x-none" smtClean="0"/>
              <a:t>treći i četvrti razredi naše škole, </a:t>
            </a:r>
            <a:r>
              <a:rPr lang="x-none" dirty="0" smtClean="0"/>
              <a:t>kao i učenici istog uzrasta Osnovne Škole Feher Ignac  </a:t>
            </a:r>
            <a:r>
              <a:rPr lang="x-none" smtClean="0"/>
              <a:t>iz Alđora</a:t>
            </a:r>
            <a:r>
              <a:rPr lang="en-US" dirty="0" smtClean="0"/>
              <a:t>.</a:t>
            </a:r>
            <a:endParaRPr lang="sr-Cyrl-BA" dirty="0"/>
          </a:p>
        </p:txBody>
      </p:sp>
      <p:pic>
        <p:nvPicPr>
          <p:cNvPr id="6" name="Picture 5" descr="DSCF3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599" y="2971800"/>
            <a:ext cx="7532949" cy="3321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221300">
            <a:off x="1436128" y="4014911"/>
            <a:ext cx="79576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Latn-C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Naša putovanja i projekti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Slike sa IPA projekta </a:t>
            </a:r>
            <a:endParaRPr lang="sr-Cyrl-BA" dirty="0"/>
          </a:p>
        </p:txBody>
      </p:sp>
      <p:pic>
        <p:nvPicPr>
          <p:cNvPr id="4" name="Content Placeholder 3" descr="DSCF3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783787">
            <a:off x="539936" y="1955798"/>
            <a:ext cx="3276600" cy="236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17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5933">
            <a:off x="4636949" y="2137441"/>
            <a:ext cx="3937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F4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5863" y="4299754"/>
            <a:ext cx="4929049" cy="240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675724"/>
            <a:ext cx="2590800" cy="924475"/>
          </a:xfrm>
        </p:spPr>
        <p:txBody>
          <a:bodyPr/>
          <a:lstStyle/>
          <a:p>
            <a:r>
              <a:rPr lang="x-none" dirty="0" smtClean="0"/>
              <a:t>MIOS</a:t>
            </a:r>
            <a:endParaRPr lang="sr-Cyrl-BA" dirty="0"/>
          </a:p>
        </p:txBody>
      </p:sp>
      <p:pic>
        <p:nvPicPr>
          <p:cNvPr id="4" name="Content Placeholder 3" descr="167451_427157693972723_103315062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852516"/>
            <a:ext cx="5403850" cy="4862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2400" y="16764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MIOS </a:t>
            </a:r>
            <a:r>
              <a:rPr lang="x-none" smtClean="0"/>
              <a:t>je pr</a:t>
            </a:r>
            <a:r>
              <a:rPr lang="sr-Latn-CS" dirty="0" smtClean="0"/>
              <a:t>ojekat saradnje naše škole sa Osnovnom školom iz Tuzle “Brčanska Malta” – TOLERANCIJA,  SARADNJA I PREIATELJSTVO  ključne su reči ovog projekta !!!</a:t>
            </a:r>
            <a:endParaRPr lang="sr-Cyrl-BA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75724"/>
            <a:ext cx="5696155" cy="924475"/>
          </a:xfrm>
        </p:spPr>
        <p:txBody>
          <a:bodyPr/>
          <a:lstStyle/>
          <a:p>
            <a:r>
              <a:rPr lang="hu-HU" dirty="0" smtClean="0"/>
              <a:t>Na</a:t>
            </a:r>
            <a:r>
              <a:rPr lang="x-none" smtClean="0"/>
              <a:t>š</a:t>
            </a:r>
            <a:r>
              <a:rPr lang="sr-Latn-CS" dirty="0" smtClean="0"/>
              <a:t>e aktivnosti </a:t>
            </a:r>
            <a:r>
              <a:rPr lang="x-none" smtClean="0"/>
              <a:t> </a:t>
            </a:r>
            <a:endParaRPr lang="sr-Cyrl-BA" dirty="0"/>
          </a:p>
        </p:txBody>
      </p:sp>
      <p:pic>
        <p:nvPicPr>
          <p:cNvPr id="4" name="Content Placeholder 3" descr="DSCF34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828800"/>
            <a:ext cx="5715000" cy="4052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684055">
            <a:off x="1009442" y="675724"/>
            <a:ext cx="7125113" cy="924475"/>
          </a:xfrm>
        </p:spPr>
        <p:txBody>
          <a:bodyPr/>
          <a:lstStyle/>
          <a:p>
            <a:r>
              <a:rPr lang="x-none" dirty="0" smtClean="0"/>
              <a:t>Projekat u “povoju”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smtClean="0"/>
              <a:t>Lepota</a:t>
            </a:r>
            <a:r>
              <a:rPr lang="sr-Latn-CS" dirty="0" smtClean="0"/>
              <a:t> je u </a:t>
            </a:r>
            <a:r>
              <a:rPr lang="x-none" smtClean="0"/>
              <a:t>različ</a:t>
            </a:r>
            <a:r>
              <a:rPr lang="sr-Latn-CS" dirty="0" smtClean="0"/>
              <a:t>i</a:t>
            </a:r>
            <a:r>
              <a:rPr lang="x-none" smtClean="0"/>
              <a:t>tisti </a:t>
            </a:r>
            <a:r>
              <a:rPr lang="sr-Latn-CS" dirty="0" smtClean="0"/>
              <a:t>zato naša škola </a:t>
            </a:r>
            <a:r>
              <a:rPr lang="x-none" smtClean="0"/>
              <a:t> </a:t>
            </a:r>
            <a:r>
              <a:rPr lang="sr-Latn-CS" dirty="0" smtClean="0"/>
              <a:t>pokreće još jedan projekat u kojem pored  </a:t>
            </a:r>
            <a:r>
              <a:rPr lang="x-none" smtClean="0"/>
              <a:t> </a:t>
            </a:r>
            <a:r>
              <a:rPr lang="x-none" dirty="0" smtClean="0"/>
              <a:t>naše </a:t>
            </a:r>
            <a:r>
              <a:rPr lang="x-none" smtClean="0"/>
              <a:t>škole u</a:t>
            </a:r>
            <a:r>
              <a:rPr lang="sr-Latn-CS" dirty="0" smtClean="0"/>
              <a:t>č</a:t>
            </a:r>
            <a:r>
              <a:rPr lang="x-none" smtClean="0"/>
              <a:t>estvuju i  OŠ </a:t>
            </a:r>
            <a:r>
              <a:rPr lang="sr-Latn-CS" dirty="0" smtClean="0"/>
              <a:t>“</a:t>
            </a:r>
            <a:r>
              <a:rPr lang="x-none" smtClean="0"/>
              <a:t>Bračanska Malta</a:t>
            </a:r>
            <a:r>
              <a:rPr lang="sr-Latn-CS" dirty="0" smtClean="0"/>
              <a:t>”</a:t>
            </a:r>
            <a:r>
              <a:rPr lang="x-none" smtClean="0"/>
              <a:t>, </a:t>
            </a:r>
            <a:r>
              <a:rPr lang="x-none" dirty="0" smtClean="0"/>
              <a:t>iz Tuzle </a:t>
            </a:r>
            <a:r>
              <a:rPr lang="x-none" smtClean="0"/>
              <a:t>i </a:t>
            </a:r>
            <a:r>
              <a:rPr lang="sr-Latn-CS" dirty="0" smtClean="0"/>
              <a:t>O</a:t>
            </a:r>
            <a:r>
              <a:rPr lang="x-none" smtClean="0"/>
              <a:t>snovne </a:t>
            </a:r>
            <a:r>
              <a:rPr lang="x-none" dirty="0" smtClean="0"/>
              <a:t>škole iz Velike </a:t>
            </a:r>
            <a:r>
              <a:rPr lang="x-none" smtClean="0"/>
              <a:t>Britanije,</a:t>
            </a:r>
            <a:r>
              <a:rPr lang="sr-Latn-CS" dirty="0" smtClean="0"/>
              <a:t> </a:t>
            </a:r>
            <a:r>
              <a:rPr lang="x-none" smtClean="0"/>
              <a:t>sa </a:t>
            </a:r>
            <a:r>
              <a:rPr lang="x-none" dirty="0" smtClean="0"/>
              <a:t>ciljem upoznavanja </a:t>
            </a:r>
            <a:r>
              <a:rPr lang="x-none" smtClean="0"/>
              <a:t>različitih kultura, </a:t>
            </a:r>
            <a:r>
              <a:rPr lang="x-none" dirty="0" smtClean="0"/>
              <a:t>tradicija i </a:t>
            </a:r>
            <a:r>
              <a:rPr lang="x-none" smtClean="0"/>
              <a:t>razvijanje tolerancije, </a:t>
            </a:r>
            <a:r>
              <a:rPr lang="x-none" dirty="0" smtClean="0"/>
              <a:t>pozitivnih </a:t>
            </a:r>
            <a:r>
              <a:rPr lang="x-none" smtClean="0"/>
              <a:t>vrednosti </a:t>
            </a:r>
            <a:r>
              <a:rPr lang="sr-Latn-CS" dirty="0" smtClean="0"/>
              <a:t>i</a:t>
            </a:r>
            <a:r>
              <a:rPr lang="x-none" smtClean="0"/>
              <a:t> </a:t>
            </a:r>
            <a:r>
              <a:rPr lang="x-none" dirty="0" smtClean="0"/>
              <a:t>negovanje priateljstva 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dirty="0" smtClean="0"/>
              <a:t>Reciklaža 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62548"/>
            <a:ext cx="6400800" cy="1985502"/>
          </a:xfrm>
        </p:spPr>
        <p:txBody>
          <a:bodyPr>
            <a:normAutofit/>
          </a:bodyPr>
          <a:lstStyle/>
          <a:p>
            <a:r>
              <a:rPr lang="x-none" smtClean="0"/>
              <a:t>P</a:t>
            </a:r>
            <a:r>
              <a:rPr lang="sr-Latn-CS" dirty="0" smtClean="0"/>
              <a:t>rojekat </a:t>
            </a:r>
            <a:r>
              <a:rPr lang="x-none" smtClean="0"/>
              <a:t> na koj</a:t>
            </a:r>
            <a:r>
              <a:rPr lang="hu-HU" dirty="0" smtClean="0"/>
              <a:t>i</a:t>
            </a:r>
            <a:r>
              <a:rPr lang="x-none" smtClean="0"/>
              <a:t> </a:t>
            </a:r>
            <a:r>
              <a:rPr lang="x-none" dirty="0" smtClean="0"/>
              <a:t>smo posebno ponosni su ;</a:t>
            </a:r>
            <a:r>
              <a:rPr lang="en-US" dirty="0" smtClean="0"/>
              <a:t> RECIKLAŽA- </a:t>
            </a:r>
            <a:r>
              <a:rPr lang="x-none" dirty="0" smtClean="0"/>
              <a:t>Imamo svest da je ova planeta </a:t>
            </a:r>
            <a:r>
              <a:rPr lang="en-US" dirty="0" smtClean="0"/>
              <a:t> </a:t>
            </a:r>
            <a:r>
              <a:rPr lang="x-none" dirty="0" smtClean="0"/>
              <a:t>čudesno mesto iželimo da je sačuvamo</a:t>
            </a:r>
          </a:p>
          <a:p>
            <a:endParaRPr lang="sr-Cyrl-BA" dirty="0" smtClean="0"/>
          </a:p>
          <a:p>
            <a:endParaRPr lang="sr-Cyrl-BA" dirty="0"/>
          </a:p>
        </p:txBody>
      </p:sp>
      <p:pic>
        <p:nvPicPr>
          <p:cNvPr id="5" name="Picture 4" descr="IMG_20131205_100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895600"/>
            <a:ext cx="75438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7360"/>
            <a:ext cx="6744113" cy="924475"/>
          </a:xfrm>
        </p:spPr>
        <p:txBody>
          <a:bodyPr/>
          <a:lstStyle/>
          <a:p>
            <a:r>
              <a:rPr lang="sr-Latn-CS" dirty="0" smtClean="0"/>
              <a:t>Prag</a:t>
            </a:r>
            <a:endParaRPr lang="en-US" dirty="0"/>
          </a:p>
        </p:txBody>
      </p:sp>
      <p:pic>
        <p:nvPicPr>
          <p:cNvPr id="4" name="Content Placeholder 3" descr="unnamed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3505200"/>
            <a:ext cx="2872745" cy="316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066800"/>
            <a:ext cx="3314700" cy="541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unnamed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7918">
            <a:off x="5564838" y="758869"/>
            <a:ext cx="2686535" cy="277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8134555" cy="1066799"/>
          </a:xfrm>
        </p:spPr>
        <p:txBody>
          <a:bodyPr>
            <a:normAutofit fontScale="90000"/>
          </a:bodyPr>
          <a:lstStyle/>
          <a:p>
            <a:r>
              <a:rPr lang="x-none" dirty="0" smtClean="0"/>
              <a:t>“Plesom se pridruži”</a:t>
            </a:r>
            <a:br>
              <a:rPr lang="x-none" dirty="0" smtClean="0"/>
            </a:b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019800" cy="1828800"/>
          </a:xfrm>
        </p:spPr>
        <p:txBody>
          <a:bodyPr>
            <a:normAutofit fontScale="92500" lnSpcReduction="20000"/>
          </a:bodyPr>
          <a:lstStyle/>
          <a:p>
            <a:r>
              <a:rPr lang="x-none" dirty="0" smtClean="0"/>
              <a:t>Ugostili smo decu iz </a:t>
            </a:r>
            <a:r>
              <a:rPr lang="x-none" smtClean="0"/>
              <a:t>škole </a:t>
            </a:r>
            <a:r>
              <a:rPr lang="sr-Latn-CS" dirty="0" smtClean="0"/>
              <a:t>“</a:t>
            </a:r>
            <a:r>
              <a:rPr lang="en-US" dirty="0" smtClean="0"/>
              <a:t>SO</a:t>
            </a:r>
            <a:r>
              <a:rPr lang="sr-Latn-RS" dirty="0" smtClean="0"/>
              <a:t>ŠO</a:t>
            </a:r>
            <a:endParaRPr lang="x-none" dirty="0" smtClean="0"/>
          </a:p>
          <a:p>
            <a:r>
              <a:rPr lang="x-none" smtClean="0"/>
              <a:t>Milan Petrović</a:t>
            </a:r>
            <a:r>
              <a:rPr lang="sr-Latn-CS" dirty="0" smtClean="0"/>
              <a:t>”</a:t>
            </a:r>
          </a:p>
          <a:p>
            <a:pPr>
              <a:buNone/>
            </a:pPr>
            <a:r>
              <a:rPr lang="sr-Latn-CS" dirty="0" smtClean="0"/>
              <a:t> (novembar ) </a:t>
            </a:r>
            <a:r>
              <a:rPr lang="x-none" smtClean="0"/>
              <a:t> </a:t>
            </a:r>
            <a:r>
              <a:rPr lang="x-none" dirty="0" smtClean="0"/>
              <a:t>u okviru inkluzivnog projekta</a:t>
            </a:r>
          </a:p>
          <a:p>
            <a:r>
              <a:rPr lang="x-none" dirty="0" smtClean="0"/>
              <a:t>“Plesom se pridruži” učenici 3. i 4. razreda</a:t>
            </a:r>
          </a:p>
          <a:p>
            <a:r>
              <a:rPr lang="sr-Latn-CS" dirty="0" smtClean="0"/>
              <a:t>s</a:t>
            </a:r>
            <a:r>
              <a:rPr lang="x-none" smtClean="0"/>
              <a:t>u </a:t>
            </a:r>
            <a:r>
              <a:rPr lang="x-none" dirty="0" smtClean="0"/>
              <a:t>se družili  i plesali sa svojim vršnjacima .</a:t>
            </a:r>
          </a:p>
          <a:p>
            <a:endParaRPr lang="x-none" dirty="0" smtClean="0"/>
          </a:p>
        </p:txBody>
      </p:sp>
      <p:pic>
        <p:nvPicPr>
          <p:cNvPr id="7" name="Picture 6" descr="IMG_2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0"/>
            <a:ext cx="6400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61569">
            <a:off x="5326193" y="613261"/>
            <a:ext cx="3505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Škola “mini” rukometa </a:t>
            </a:r>
            <a:endParaRPr lang="sr-Cyrl-B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47800"/>
            <a:ext cx="4419600" cy="4625609"/>
          </a:xfrm>
        </p:spPr>
        <p:txBody>
          <a:bodyPr>
            <a:normAutofit/>
          </a:bodyPr>
          <a:lstStyle/>
          <a:p>
            <a:r>
              <a:rPr lang="x-none" dirty="0" smtClean="0"/>
              <a:t>Naša škola posebno vodi računa i o sportskom duhu naših đaka , i učenika,u različitim sportskim </a:t>
            </a:r>
            <a:r>
              <a:rPr lang="x-none" smtClean="0"/>
              <a:t>aktivnostima,oslikavanjem zi</a:t>
            </a:r>
            <a:r>
              <a:rPr lang="sr-Latn-CS" dirty="0" smtClean="0"/>
              <a:t>d</a:t>
            </a:r>
            <a:r>
              <a:rPr lang="x-none" smtClean="0"/>
              <a:t>o</a:t>
            </a:r>
            <a:r>
              <a:rPr lang="sr-Latn-CS" dirty="0" smtClean="0"/>
              <a:t>v</a:t>
            </a:r>
            <a:r>
              <a:rPr lang="x-none" smtClean="0"/>
              <a:t>a  sportskim sad</a:t>
            </a:r>
            <a:r>
              <a:rPr lang="sr-Latn-CS" dirty="0" smtClean="0"/>
              <a:t>ržajima </a:t>
            </a:r>
            <a:r>
              <a:rPr lang="x-none" smtClean="0"/>
              <a:t> </a:t>
            </a:r>
            <a:r>
              <a:rPr lang="x-none" dirty="0" smtClean="0"/>
              <a:t>i besplatnim radionicama rukometa ,za 3. i 4. razrede .</a:t>
            </a:r>
          </a:p>
          <a:p>
            <a:r>
              <a:rPr lang="x-none" dirty="0" smtClean="0"/>
              <a:t>Čak su i naši “mali novinari” dobili zadatak da predstave Norvešku </a:t>
            </a:r>
            <a:r>
              <a:rPr lang="x-none" smtClean="0"/>
              <a:t>kao zemlju</a:t>
            </a:r>
            <a:r>
              <a:rPr lang="sr-Latn-CS" dirty="0" smtClean="0"/>
              <a:t>,</a:t>
            </a:r>
            <a:r>
              <a:rPr lang="x-none" smtClean="0"/>
              <a:t> </a:t>
            </a:r>
            <a:r>
              <a:rPr lang="x-none" dirty="0" smtClean="0"/>
              <a:t>a i našu rukometnu reprezentaciju.</a:t>
            </a:r>
          </a:p>
        </p:txBody>
      </p:sp>
      <p:pic>
        <p:nvPicPr>
          <p:cNvPr id="6" name="Picture 5" descr="IMG_2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1447800"/>
            <a:ext cx="4534437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Trim kab</a:t>
            </a:r>
            <a:r>
              <a:rPr lang="sr-Latn-CS" dirty="0" smtClean="0"/>
              <a:t>inet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486400" cy="3048000"/>
          </a:xfrm>
        </p:spPr>
        <p:txBody>
          <a:bodyPr>
            <a:normAutofit/>
          </a:bodyPr>
          <a:lstStyle/>
          <a:p>
            <a:r>
              <a:rPr lang="x-none" dirty="0" smtClean="0"/>
              <a:t>Zadovoljstvo nam je pružilo i opremanje trim kabineta za unapređenje fizičke spremnosti,aktivnosti  i stvaranje pozitivne atmosfere =TIM BILDING </a:t>
            </a:r>
            <a:endParaRPr lang="sr-Cyrl-BA" dirty="0"/>
          </a:p>
        </p:txBody>
      </p:sp>
      <p:pic>
        <p:nvPicPr>
          <p:cNvPr id="4" name="Picture 3" descr="DSC01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58" y="3810000"/>
            <a:ext cx="5257800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1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200" y="152400"/>
            <a:ext cx="3775004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 smtClean="0"/>
              <a:t>Priprema za republičko takmičenje 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229600" cy="1828799"/>
          </a:xfrm>
        </p:spPr>
        <p:txBody>
          <a:bodyPr>
            <a:normAutofit/>
          </a:bodyPr>
          <a:lstStyle/>
          <a:p>
            <a:r>
              <a:rPr lang="x-none" dirty="0" smtClean="0"/>
              <a:t>Dečije muzičko stvaralaštvo </a:t>
            </a:r>
            <a:r>
              <a:rPr lang="en-US" dirty="0" smtClean="0"/>
              <a:t> </a:t>
            </a:r>
            <a:r>
              <a:rPr lang="x-none" dirty="0" smtClean="0"/>
              <a:t>nije projekat </a:t>
            </a:r>
            <a:r>
              <a:rPr lang="en-US" dirty="0" smtClean="0"/>
              <a:t>, </a:t>
            </a:r>
            <a:r>
              <a:rPr lang="x-none" dirty="0" smtClean="0"/>
              <a:t>ali je </a:t>
            </a:r>
            <a:r>
              <a:rPr lang="en-US" dirty="0" smtClean="0"/>
              <a:t> </a:t>
            </a:r>
            <a:r>
              <a:rPr lang="x-none" dirty="0" smtClean="0"/>
              <a:t>tradicija </a:t>
            </a:r>
            <a:r>
              <a:rPr lang="x-none" smtClean="0"/>
              <a:t>u  našoj</a:t>
            </a:r>
            <a:r>
              <a:rPr lang="sr-Latn-CS" dirty="0" smtClean="0"/>
              <a:t> školi</a:t>
            </a:r>
            <a:endParaRPr lang="x-none" dirty="0" smtClean="0"/>
          </a:p>
          <a:p>
            <a:r>
              <a:rPr lang="x-none" dirty="0" smtClean="0"/>
              <a:t>Za Anu Mihaljević </a:t>
            </a:r>
            <a:r>
              <a:rPr lang="x-none" smtClean="0"/>
              <a:t>prvo iskustvo</a:t>
            </a:r>
            <a:r>
              <a:rPr lang="sr-Latn-CS" dirty="0" smtClean="0"/>
              <a:t>,</a:t>
            </a:r>
            <a:r>
              <a:rPr lang="x-none" smtClean="0"/>
              <a:t> </a:t>
            </a:r>
            <a:r>
              <a:rPr lang="ru-RU" dirty="0" smtClean="0"/>
              <a:t>а </a:t>
            </a:r>
            <a:r>
              <a:rPr lang="x-none" dirty="0" smtClean="0"/>
              <a:t>za našu školu tradicija</a:t>
            </a:r>
            <a:r>
              <a:rPr lang="ru-RU" dirty="0" smtClean="0"/>
              <a:t>.</a:t>
            </a:r>
            <a:endParaRPr lang="x-none" dirty="0" smtClean="0"/>
          </a:p>
          <a:p>
            <a:r>
              <a:rPr lang="x-none" smtClean="0"/>
              <a:t>Snimanje kompozici</a:t>
            </a:r>
            <a:r>
              <a:rPr lang="sr-Latn-CS" dirty="0" smtClean="0"/>
              <a:t>je </a:t>
            </a:r>
            <a:r>
              <a:rPr lang="x-none" smtClean="0"/>
              <a:t> </a:t>
            </a:r>
            <a:r>
              <a:rPr lang="x-none" dirty="0" smtClean="0"/>
              <a:t>čiji </a:t>
            </a:r>
            <a:r>
              <a:rPr lang="ru-RU" dirty="0" smtClean="0"/>
              <a:t>је </a:t>
            </a:r>
            <a:r>
              <a:rPr lang="x-none" dirty="0" smtClean="0"/>
              <a:t>autor učenica naše škole Ana  Mihaljević</a:t>
            </a:r>
            <a:r>
              <a:rPr lang="ru-RU" dirty="0" smtClean="0"/>
              <a:t>, </a:t>
            </a:r>
            <a:r>
              <a:rPr lang="sr-Latn-CS" dirty="0" smtClean="0"/>
              <a:t>bilo je </a:t>
            </a:r>
            <a:r>
              <a:rPr lang="x-none" smtClean="0"/>
              <a:t>u beogradsk</a:t>
            </a:r>
            <a:r>
              <a:rPr lang="sr-Latn-CS" dirty="0" smtClean="0"/>
              <a:t>om </a:t>
            </a:r>
            <a:r>
              <a:rPr lang="x-none" smtClean="0"/>
              <a:t>studiju</a:t>
            </a:r>
            <a:r>
              <a:rPr lang="x-none" dirty="0" smtClean="0"/>
              <a:t>.</a:t>
            </a:r>
            <a:endParaRPr lang="sr-Cyrl-BA" dirty="0"/>
          </a:p>
        </p:txBody>
      </p:sp>
      <p:pic>
        <p:nvPicPr>
          <p:cNvPr id="6" name="Picture 5" descr="P914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343275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914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7964">
            <a:off x="5223057" y="3379886"/>
            <a:ext cx="3621202" cy="310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Edu</a:t>
            </a:r>
            <a:r>
              <a:rPr lang="sr-Latn-CS" dirty="0" smtClean="0"/>
              <a:t>kativni </a:t>
            </a:r>
            <a:r>
              <a:rPr lang="x-none" smtClean="0"/>
              <a:t> program</a:t>
            </a:r>
            <a:r>
              <a:rPr lang="sr-Latn-CS" dirty="0" smtClean="0"/>
              <a:t>i</a:t>
            </a:r>
            <a:r>
              <a:rPr lang="x-none" smtClean="0"/>
              <a:t> </a:t>
            </a:r>
            <a:endParaRPr lang="sr-Cyrl-B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47466">
            <a:off x="5565889" y="1107232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6534357" cy="4051437"/>
          </a:xfrm>
        </p:spPr>
        <p:txBody>
          <a:bodyPr>
            <a:normAutofit/>
          </a:bodyPr>
          <a:lstStyle/>
          <a:p>
            <a:r>
              <a:rPr lang="x-none" dirty="0" smtClean="0"/>
              <a:t>Dan otvorenih vrata za roditelje i učenike uz podršku pedagoške službe i zdravstvenih </a:t>
            </a:r>
            <a:r>
              <a:rPr lang="x-none" smtClean="0"/>
              <a:t>radnika .</a:t>
            </a:r>
            <a:endParaRPr lang="sr-Latn-CS" dirty="0" smtClean="0"/>
          </a:p>
          <a:p>
            <a:r>
              <a:rPr lang="sr-Latn-CS" dirty="0" smtClean="0"/>
              <a:t>Školska medijacija – edukacija nastavnika i učenika za sprovođenje vršnjačke medijacije u cilju sprečavanja konfliktne situacije i stvaranja konstruktivnog dijaloga i pozitivne atmosfere.</a:t>
            </a:r>
          </a:p>
          <a:p>
            <a:r>
              <a:rPr lang="sr-Latn-CS" dirty="0" smtClean="0"/>
              <a:t>Edukativno  predavanje  o protivpožarnoj zaštiti.</a:t>
            </a:r>
          </a:p>
          <a:p>
            <a:r>
              <a:rPr lang="sr-Latn-CS" dirty="0" smtClean="0"/>
              <a:t>Predavanje o štetnosti duvana .</a:t>
            </a:r>
            <a:endParaRPr lang="sr-Cyrl-BA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Saznaj više izaberi bolje 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038600" cy="5410199"/>
          </a:xfrm>
        </p:spPr>
        <p:txBody>
          <a:bodyPr>
            <a:normAutofit/>
          </a:bodyPr>
          <a:lstStyle/>
          <a:p>
            <a:r>
              <a:rPr lang="x-none" dirty="0" smtClean="0"/>
              <a:t>Naši osmaci uveliko se pripremaju za izbor svog budućeg zanimanja i bili su upešni učesnici  radionice  “Saznaj više izaberi bolje” u </a:t>
            </a:r>
            <a:r>
              <a:rPr lang="x-none" smtClean="0"/>
              <a:t>Sremskim </a:t>
            </a:r>
            <a:r>
              <a:rPr lang="sr-Latn-CS" dirty="0" smtClean="0"/>
              <a:t>K</a:t>
            </a:r>
            <a:r>
              <a:rPr lang="x-none" smtClean="0"/>
              <a:t>arlovcima </a:t>
            </a:r>
            <a:r>
              <a:rPr lang="x-none" dirty="0" smtClean="0"/>
              <a:t>gde su se upoznali </a:t>
            </a:r>
            <a:r>
              <a:rPr lang="x-none" smtClean="0"/>
              <a:t>sa </a:t>
            </a:r>
            <a:r>
              <a:rPr lang="en-US" dirty="0" smtClean="0"/>
              <a:t>7</a:t>
            </a:r>
            <a:r>
              <a:rPr lang="sr-Latn-CS" dirty="0" smtClean="0"/>
              <a:t> </a:t>
            </a:r>
            <a:r>
              <a:rPr lang="x-none" smtClean="0"/>
              <a:t>profesija </a:t>
            </a:r>
            <a:r>
              <a:rPr lang="en-US" dirty="0" smtClean="0"/>
              <a:t>, </a:t>
            </a:r>
            <a:r>
              <a:rPr lang="x-none" dirty="0" smtClean="0"/>
              <a:t>napisali </a:t>
            </a:r>
            <a:r>
              <a:rPr lang="x-none" smtClean="0"/>
              <a:t>svoj </a:t>
            </a:r>
            <a:r>
              <a:rPr lang="sr-Latn-CS" dirty="0" smtClean="0"/>
              <a:t>prvu </a:t>
            </a:r>
            <a:r>
              <a:rPr lang="x-none" smtClean="0"/>
              <a:t>radnu biografiju i </a:t>
            </a:r>
            <a:r>
              <a:rPr lang="x-none" dirty="0" smtClean="0"/>
              <a:t>obavili </a:t>
            </a:r>
            <a:r>
              <a:rPr lang="x-none" smtClean="0"/>
              <a:t>prvi intervju i osvojili</a:t>
            </a:r>
            <a:r>
              <a:rPr lang="sr-Latn-CS" dirty="0" smtClean="0"/>
              <a:t> </a:t>
            </a:r>
            <a:r>
              <a:rPr lang="x-none" smtClean="0"/>
              <a:t>drugo </a:t>
            </a:r>
            <a:r>
              <a:rPr lang="x-none" dirty="0" smtClean="0"/>
              <a:t>, i četvrto mesto. </a:t>
            </a:r>
            <a:endParaRPr lang="sr-Cyrl-BA" dirty="0" smtClean="0"/>
          </a:p>
          <a:p>
            <a:endParaRPr lang="sr-Cyrl-BA" dirty="0"/>
          </a:p>
        </p:txBody>
      </p:sp>
      <p:pic>
        <p:nvPicPr>
          <p:cNvPr id="5" name="Picture 4" descr="sazna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524000"/>
            <a:ext cx="5080000" cy="2971800"/>
          </a:xfrm>
          <a:prstGeom prst="rect">
            <a:avLst/>
          </a:prstGeom>
        </p:spPr>
      </p:pic>
      <p:pic>
        <p:nvPicPr>
          <p:cNvPr id="6" name="Picture 5" descr="saznaj.vise_.izaberi.bolje3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4419600"/>
            <a:ext cx="5257800" cy="24384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“Bolji  život”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64" y="1371600"/>
            <a:ext cx="5943600" cy="2438401"/>
          </a:xfrm>
        </p:spPr>
        <p:txBody>
          <a:bodyPr/>
          <a:lstStyle/>
          <a:p>
            <a:r>
              <a:rPr lang="x-none" dirty="0" smtClean="0"/>
              <a:t>Sarađujemo  i sa udruženjem invalida “Bolji život” , pružajući pomoć i podršku u organizaciji njihovog takmičenja u boćanju  u dvorištu škole . </a:t>
            </a:r>
            <a:endParaRPr lang="sr-Cyrl-BA" dirty="0"/>
          </a:p>
        </p:txBody>
      </p:sp>
      <p:pic>
        <p:nvPicPr>
          <p:cNvPr id="4" name="Picture 3" descr="DSCF3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22363">
            <a:off x="5389394" y="3583028"/>
            <a:ext cx="3451123" cy="258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SCF3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642153"/>
            <a:ext cx="48768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3657600" cy="1252728"/>
          </a:xfrm>
        </p:spPr>
        <p:txBody>
          <a:bodyPr>
            <a:normAutofit/>
          </a:bodyPr>
          <a:lstStyle/>
          <a:p>
            <a:r>
              <a:rPr lang="x-none" dirty="0" smtClean="0"/>
              <a:t>Prijem prvaka 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620000" cy="1600200"/>
          </a:xfrm>
        </p:spPr>
        <p:txBody>
          <a:bodyPr>
            <a:normAutofit fontScale="92500" lnSpcReduction="10000"/>
          </a:bodyPr>
          <a:lstStyle/>
          <a:p>
            <a:r>
              <a:rPr lang="x-none" dirty="0" smtClean="0"/>
              <a:t>Sve je počelo veselim letom šarenih </a:t>
            </a:r>
            <a:r>
              <a:rPr lang="x-none" smtClean="0"/>
              <a:t>balona na</a:t>
            </a:r>
            <a:r>
              <a:rPr lang="sr-Latn-CS" dirty="0" smtClean="0"/>
              <a:t>d</a:t>
            </a:r>
            <a:r>
              <a:rPr lang="x-none" smtClean="0"/>
              <a:t> </a:t>
            </a:r>
            <a:r>
              <a:rPr lang="x-none" dirty="0" smtClean="0"/>
              <a:t>otvorenim nebom.</a:t>
            </a:r>
          </a:p>
          <a:p>
            <a:r>
              <a:rPr lang="en-US" dirty="0" smtClean="0"/>
              <a:t>N</a:t>
            </a:r>
            <a:r>
              <a:rPr lang="x-none" smtClean="0"/>
              <a:t>aši</a:t>
            </a:r>
            <a:r>
              <a:rPr lang="en-US" dirty="0" smtClean="0"/>
              <a:t> </a:t>
            </a:r>
            <a:r>
              <a:rPr lang="x-none" smtClean="0"/>
              <a:t>najmlađi</a:t>
            </a:r>
            <a:r>
              <a:rPr lang="en-US" dirty="0" smtClean="0"/>
              <a:t> </a:t>
            </a:r>
            <a:r>
              <a:rPr lang="x-none" dirty="0" smtClean="0"/>
              <a:t>svojom igrom</a:t>
            </a:r>
            <a:r>
              <a:rPr lang="x-none" smtClean="0"/>
              <a:t>,</a:t>
            </a:r>
            <a:r>
              <a:rPr lang="en-US" dirty="0" smtClean="0"/>
              <a:t> </a:t>
            </a:r>
            <a:r>
              <a:rPr lang="x-none" smtClean="0"/>
              <a:t>plesom, </a:t>
            </a:r>
            <a:r>
              <a:rPr lang="x-none" dirty="0" smtClean="0"/>
              <a:t>voditeljskim kazivanjem </a:t>
            </a:r>
            <a:r>
              <a:rPr lang="x-none" smtClean="0"/>
              <a:t>olakšali </a:t>
            </a:r>
            <a:r>
              <a:rPr lang="sr-Latn-CS" dirty="0" smtClean="0"/>
              <a:t>su  </a:t>
            </a:r>
            <a:r>
              <a:rPr lang="en-US" dirty="0" smtClean="0"/>
              <a:t>I</a:t>
            </a:r>
            <a:r>
              <a:rPr lang="sr-Latn-CS" dirty="0" smtClean="0"/>
              <a:t> </a:t>
            </a:r>
            <a:r>
              <a:rPr lang="x-none" smtClean="0"/>
              <a:t> ulepšali prvi k</a:t>
            </a:r>
            <a:r>
              <a:rPr lang="sr-Latn-CS" dirty="0" smtClean="0"/>
              <a:t>orak</a:t>
            </a:r>
            <a:r>
              <a:rPr lang="x-none" smtClean="0"/>
              <a:t> </a:t>
            </a:r>
            <a:r>
              <a:rPr lang="sr-Latn-CS" dirty="0" smtClean="0"/>
              <a:t> </a:t>
            </a:r>
            <a:r>
              <a:rPr lang="x-none" smtClean="0"/>
              <a:t>budućim </a:t>
            </a:r>
            <a:r>
              <a:rPr lang="x-none" dirty="0" smtClean="0"/>
              <a:t>prvacima.</a:t>
            </a:r>
          </a:p>
          <a:p>
            <a:r>
              <a:rPr lang="x-none" dirty="0" smtClean="0"/>
              <a:t>Ubrzo </a:t>
            </a:r>
            <a:r>
              <a:rPr lang="x-none" smtClean="0"/>
              <a:t>je usled</a:t>
            </a:r>
            <a:r>
              <a:rPr lang="sr-Latn-CS" dirty="0" smtClean="0"/>
              <a:t>io</a:t>
            </a:r>
            <a:r>
              <a:rPr lang="x-none" smtClean="0"/>
              <a:t> </a:t>
            </a:r>
            <a:r>
              <a:rPr lang="x-none" dirty="0" smtClean="0"/>
              <a:t>i </a:t>
            </a:r>
            <a:r>
              <a:rPr lang="x-none" smtClean="0"/>
              <a:t>prijem prvaka u </a:t>
            </a:r>
            <a:r>
              <a:rPr lang="sr-Latn-CS" dirty="0" smtClean="0"/>
              <a:t>D</a:t>
            </a:r>
            <a:r>
              <a:rPr lang="x-none" smtClean="0"/>
              <a:t>ečiji savez </a:t>
            </a:r>
            <a:endParaRPr lang="x-none" dirty="0" smtClean="0"/>
          </a:p>
          <a:p>
            <a:endParaRPr lang="x-none" dirty="0" smtClean="0"/>
          </a:p>
        </p:txBody>
      </p:sp>
      <p:pic>
        <p:nvPicPr>
          <p:cNvPr id="7" name="Picture 6" descr="01kola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667000"/>
            <a:ext cx="6553200" cy="3886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Uradili smo i...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1"/>
            <a:ext cx="3962400" cy="4419599"/>
          </a:xfrm>
        </p:spPr>
        <p:txBody>
          <a:bodyPr>
            <a:normAutofit lnSpcReduction="10000"/>
          </a:bodyPr>
          <a:lstStyle/>
          <a:p>
            <a:pPr algn="just"/>
            <a:r>
              <a:rPr lang="x-none" dirty="0" smtClean="0"/>
              <a:t>Za bolji i lepši boravak u našoj školi , u saradnji sa likovnom sekcijom , sekcijom tehničkog obrazovanja , fizičkog vaspitanja i </a:t>
            </a:r>
            <a:r>
              <a:rPr lang="x-none" smtClean="0"/>
              <a:t>sekcijom biol</a:t>
            </a:r>
            <a:r>
              <a:rPr lang="sr-Latn-CS" dirty="0" smtClean="0"/>
              <a:t>oga</a:t>
            </a:r>
            <a:r>
              <a:rPr lang="x-none" smtClean="0"/>
              <a:t> </a:t>
            </a:r>
            <a:r>
              <a:rPr lang="x-none" dirty="0" smtClean="0"/>
              <a:t>ulepšali smo hodnike različitim crtežima,  dečijim radovima </a:t>
            </a:r>
            <a:r>
              <a:rPr lang="x-none" smtClean="0"/>
              <a:t>, pojedinačn</a:t>
            </a:r>
            <a:r>
              <a:rPr lang="sr-Latn-CS" dirty="0" smtClean="0"/>
              <a:t>ih </a:t>
            </a:r>
            <a:r>
              <a:rPr lang="x-none" smtClean="0"/>
              <a:t> i ekipni</a:t>
            </a:r>
            <a:r>
              <a:rPr lang="sr-Latn-CS" dirty="0" smtClean="0"/>
              <a:t>h</a:t>
            </a:r>
            <a:r>
              <a:rPr lang="x-none" smtClean="0"/>
              <a:t>  </a:t>
            </a:r>
            <a:r>
              <a:rPr lang="x-none" dirty="0" smtClean="0"/>
              <a:t>sportova , a na samom ulazu u školu postavili </a:t>
            </a:r>
            <a:r>
              <a:rPr lang="x-none" smtClean="0"/>
              <a:t>smo najkreativniju </a:t>
            </a:r>
            <a:r>
              <a:rPr lang="x-none" dirty="0" smtClean="0"/>
              <a:t>maketu koju su izradili </a:t>
            </a:r>
            <a:r>
              <a:rPr lang="x-none" smtClean="0"/>
              <a:t>naši učenici</a:t>
            </a:r>
            <a:r>
              <a:rPr lang="sr-Latn-CS" dirty="0" smtClean="0"/>
              <a:t>;</a:t>
            </a:r>
            <a:r>
              <a:rPr lang="x-none" smtClean="0"/>
              <a:t> </a:t>
            </a:r>
            <a:r>
              <a:rPr lang="x-none" dirty="0" smtClean="0"/>
              <a:t>u novembru smo posadili lale , i tako učinili našu školsku sredinu lepšom i prijatnijom .</a:t>
            </a:r>
            <a:endParaRPr lang="sr-Cyrl-BA" dirty="0"/>
          </a:p>
        </p:txBody>
      </p:sp>
      <p:pic>
        <p:nvPicPr>
          <p:cNvPr id="4" name="Picture 3" descr="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2080" y="1524000"/>
            <a:ext cx="4897120" cy="413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38200"/>
            <a:ext cx="4038600" cy="554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1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951" y="838200"/>
            <a:ext cx="4038600" cy="554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UČENIČKI PARLAMENT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C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DSC01546.JPG"/>
          <p:cNvPicPr>
            <a:picLocks noChangeAspect="1"/>
          </p:cNvPicPr>
          <p:nvPr/>
        </p:nvPicPr>
        <p:blipFill rotWithShape="1">
          <a:blip r:embed="rId2" cstate="print"/>
          <a:srcRect l="22717" t="13760" r="12385" b="2483"/>
          <a:stretch/>
        </p:blipFill>
        <p:spPr>
          <a:xfrm>
            <a:off x="1752600" y="1600200"/>
            <a:ext cx="6400800" cy="45170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54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660" t="21134" r="6441" b="10770"/>
          <a:stretch/>
        </p:blipFill>
        <p:spPr>
          <a:xfrm>
            <a:off x="1600200" y="152400"/>
            <a:ext cx="5951095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878046">
            <a:off x="495357" y="888267"/>
            <a:ext cx="4262412" cy="520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4876800" cy="1252728"/>
          </a:xfrm>
        </p:spPr>
        <p:txBody>
          <a:bodyPr>
            <a:normAutofit/>
          </a:bodyPr>
          <a:lstStyle/>
          <a:p>
            <a:r>
              <a:rPr lang="en-US" dirty="0" err="1" smtClean="0"/>
              <a:t>Humanitarni</a:t>
            </a:r>
            <a:r>
              <a:rPr lang="en-US" dirty="0" smtClean="0"/>
              <a:t> </a:t>
            </a:r>
            <a:r>
              <a:rPr lang="en-US" dirty="0" err="1" smtClean="0"/>
              <a:t>koncer</a:t>
            </a:r>
            <a:r>
              <a:rPr lang="sr-Latn-RS" dirty="0" smtClean="0"/>
              <a:t>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DSC_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841" y="1066800"/>
            <a:ext cx="4520852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762000"/>
            <a:ext cx="6302610" cy="52291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914400"/>
            <a:ext cx="7384270" cy="4945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252728"/>
          </a:xfrm>
        </p:spPr>
        <p:txBody>
          <a:bodyPr>
            <a:normAutofit/>
          </a:bodyPr>
          <a:lstStyle/>
          <a:p>
            <a:r>
              <a:rPr lang="sr-Latn-CS" sz="2000" dirty="0" smtClean="0"/>
              <a:t>Septembar</a:t>
            </a:r>
            <a:r>
              <a:rPr lang="sr-Latn-CS" sz="2000" dirty="0" smtClean="0"/>
              <a:t>:</a:t>
            </a:r>
            <a:r>
              <a:rPr lang="en-US" sz="2000" dirty="0" smtClean="0"/>
              <a:t> </a:t>
            </a:r>
            <a:r>
              <a:rPr lang="sr-Latn-CS" sz="2000" dirty="0" smtClean="0"/>
              <a:t>poseta </a:t>
            </a:r>
            <a:r>
              <a:rPr lang="sr-Latn-CS" sz="2000" dirty="0" smtClean="0"/>
              <a:t>Adrenalin parku,</a:t>
            </a:r>
            <a:br>
              <a:rPr lang="sr-Latn-CS" sz="2000" dirty="0" smtClean="0"/>
            </a:br>
            <a:r>
              <a:rPr lang="sr-Latn-CS" sz="2000" dirty="0" smtClean="0"/>
              <a:t>upoznajemo saobraćaj i novinarstvo u </a:t>
            </a:r>
            <a:r>
              <a:rPr lang="sr-Latn-CS" sz="2000" dirty="0" smtClean="0"/>
              <a:t>Beogradu, </a:t>
            </a:r>
            <a:r>
              <a:rPr lang="sr-Latn-CS" sz="2000" dirty="0" smtClean="0"/>
              <a:t>poseta vatrogascima i kasarni ...</a:t>
            </a:r>
            <a:endParaRPr lang="en-US" sz="2000" dirty="0"/>
          </a:p>
        </p:txBody>
      </p:sp>
      <p:pic>
        <p:nvPicPr>
          <p:cNvPr id="4" name="Content Placeholder 3" descr="IMG_2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800" y="4191000"/>
            <a:ext cx="3937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257791"/>
            <a:ext cx="3733800" cy="281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2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440426"/>
            <a:ext cx="3962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076208"/>
            <a:ext cx="3962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Beograd...</a:t>
            </a:r>
            <a:endParaRPr lang="en-US" dirty="0"/>
          </a:p>
        </p:txBody>
      </p:sp>
      <p:pic>
        <p:nvPicPr>
          <p:cNvPr id="4" name="Content Placeholder 3" descr="DSCN1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524000"/>
            <a:ext cx="5902325" cy="442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75724"/>
            <a:ext cx="6915355" cy="924475"/>
          </a:xfrm>
        </p:spPr>
        <p:txBody>
          <a:bodyPr>
            <a:normAutofit/>
          </a:bodyPr>
          <a:lstStyle/>
          <a:p>
            <a:r>
              <a:rPr lang="x-none" dirty="0" smtClean="0"/>
              <a:t>Peti susret vatrogasne jedinice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3352800" cy="4571999"/>
          </a:xfrm>
        </p:spPr>
        <p:txBody>
          <a:bodyPr>
            <a:normAutofit/>
          </a:bodyPr>
          <a:lstStyle/>
          <a:p>
            <a:r>
              <a:rPr lang="x-none" dirty="0" smtClean="0"/>
              <a:t>28</a:t>
            </a:r>
            <a:r>
              <a:rPr lang="ru-RU" dirty="0" smtClean="0"/>
              <a:t>. </a:t>
            </a:r>
            <a:r>
              <a:rPr lang="x-none" dirty="0" smtClean="0"/>
              <a:t>septembar </a:t>
            </a:r>
            <a:r>
              <a:rPr lang="ru-RU" dirty="0" smtClean="0"/>
              <a:t> је </a:t>
            </a:r>
            <a:r>
              <a:rPr lang="x-none" dirty="0" smtClean="0"/>
              <a:t>Dan vatrogasnih jedinica </a:t>
            </a:r>
            <a:r>
              <a:rPr lang="ru-RU" dirty="0" smtClean="0"/>
              <a:t>. </a:t>
            </a:r>
            <a:r>
              <a:rPr lang="x-none" dirty="0" smtClean="0"/>
              <a:t>Naši đaci su prisustvovali Petim </a:t>
            </a:r>
            <a:r>
              <a:rPr lang="ru-RU" dirty="0" smtClean="0"/>
              <a:t> </a:t>
            </a:r>
            <a:r>
              <a:rPr lang="x-none" dirty="0" smtClean="0"/>
              <a:t>susretima vatrogasnih </a:t>
            </a:r>
            <a:r>
              <a:rPr lang="x-none" smtClean="0"/>
              <a:t>jedinica u</a:t>
            </a:r>
            <a:r>
              <a:rPr lang="sr-Latn-CS" dirty="0" smtClean="0"/>
              <a:t> </a:t>
            </a:r>
            <a:r>
              <a:rPr lang="x-none" smtClean="0"/>
              <a:t>Novom </a:t>
            </a:r>
            <a:r>
              <a:rPr lang="x-none" dirty="0" smtClean="0"/>
              <a:t>Sadu </a:t>
            </a:r>
            <a:r>
              <a:rPr lang="ru-RU" dirty="0" smtClean="0"/>
              <a:t>.</a:t>
            </a:r>
            <a:endParaRPr lang="sr-Cyrl-BA" dirty="0"/>
          </a:p>
        </p:txBody>
      </p:sp>
      <p:pic>
        <p:nvPicPr>
          <p:cNvPr id="4" name="Picture 3" descr="DSCN1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2133600"/>
            <a:ext cx="4800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533401"/>
            <a:ext cx="7125113" cy="914400"/>
          </a:xfrm>
        </p:spPr>
        <p:txBody>
          <a:bodyPr>
            <a:normAutofit fontScale="90000"/>
          </a:bodyPr>
          <a:lstStyle/>
          <a:p>
            <a:r>
              <a:rPr lang="x-none" dirty="0" smtClean="0"/>
              <a:t>Otvorena vrata kasarne “Jugovićevo”</a:t>
            </a:r>
            <a:endParaRPr lang="sr-Cyrl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4648200" cy="1828799"/>
          </a:xfrm>
        </p:spPr>
        <p:txBody>
          <a:bodyPr>
            <a:normAutofit fontScale="92500" lnSpcReduction="20000"/>
          </a:bodyPr>
          <a:lstStyle/>
          <a:p>
            <a:r>
              <a:rPr lang="x-none" dirty="0" smtClean="0"/>
              <a:t>Nema dečaka koji se nije igrao rata i želeo da </a:t>
            </a:r>
            <a:r>
              <a:rPr lang="ru-RU" dirty="0" smtClean="0"/>
              <a:t> </a:t>
            </a:r>
            <a:r>
              <a:rPr lang="x-none" dirty="0" smtClean="0"/>
              <a:t>bude </a:t>
            </a:r>
            <a:r>
              <a:rPr lang="ru-RU" dirty="0" smtClean="0"/>
              <a:t> </a:t>
            </a:r>
            <a:r>
              <a:rPr lang="x-none" dirty="0" smtClean="0"/>
              <a:t>u pobedničkom timu </a:t>
            </a:r>
            <a:endParaRPr lang="ru-RU" dirty="0" smtClean="0"/>
          </a:p>
          <a:p>
            <a:r>
              <a:rPr lang="x-none" dirty="0" smtClean="0"/>
              <a:t>Nije </a:t>
            </a:r>
            <a:r>
              <a:rPr lang="x-none" smtClean="0"/>
              <a:t>bilo rata</a:t>
            </a:r>
            <a:r>
              <a:rPr lang="sr-Latn-CS" dirty="0" smtClean="0"/>
              <a:t>,</a:t>
            </a:r>
            <a:r>
              <a:rPr lang="x-none" smtClean="0"/>
              <a:t> </a:t>
            </a:r>
            <a:r>
              <a:rPr lang="x-none" dirty="0" smtClean="0"/>
              <a:t>ali </a:t>
            </a:r>
            <a:r>
              <a:rPr lang="ru-RU" dirty="0" smtClean="0"/>
              <a:t>је </a:t>
            </a:r>
            <a:r>
              <a:rPr lang="x-none" dirty="0" smtClean="0"/>
              <a:t>bilo pucnjave </a:t>
            </a:r>
            <a:r>
              <a:rPr lang="ru-RU" dirty="0" smtClean="0"/>
              <a:t>,</a:t>
            </a:r>
            <a:r>
              <a:rPr lang="x-none" dirty="0" smtClean="0"/>
              <a:t>požara </a:t>
            </a:r>
            <a:r>
              <a:rPr lang="ru-RU" dirty="0" smtClean="0"/>
              <a:t>, </a:t>
            </a:r>
            <a:r>
              <a:rPr lang="x-none" smtClean="0"/>
              <a:t>spa</a:t>
            </a:r>
            <a:r>
              <a:rPr lang="sr-Latn-CS" dirty="0" smtClean="0"/>
              <a:t>s</a:t>
            </a:r>
            <a:r>
              <a:rPr lang="x-none" smtClean="0"/>
              <a:t>avanja </a:t>
            </a:r>
            <a:r>
              <a:rPr lang="x-none" dirty="0" smtClean="0"/>
              <a:t>iz stambene zgrade</a:t>
            </a:r>
            <a:r>
              <a:rPr lang="ru-RU" dirty="0" smtClean="0"/>
              <a:t>, </a:t>
            </a:r>
            <a:r>
              <a:rPr lang="x-none" dirty="0" smtClean="0"/>
              <a:t>borbenih vozila </a:t>
            </a:r>
            <a:r>
              <a:rPr lang="ru-RU" dirty="0" smtClean="0"/>
              <a:t>, о</a:t>
            </a:r>
            <a:r>
              <a:rPr lang="x-none" smtClean="0"/>
              <a:t>ružja </a:t>
            </a:r>
            <a:r>
              <a:rPr lang="ru-RU" dirty="0" smtClean="0"/>
              <a:t>, </a:t>
            </a:r>
            <a:r>
              <a:rPr lang="x-none" dirty="0" smtClean="0"/>
              <a:t>previjanje veštačkih rana i naravno svi su isprobali spuštanje </a:t>
            </a:r>
            <a:r>
              <a:rPr lang="x-none" smtClean="0"/>
              <a:t>niz kon</a:t>
            </a:r>
            <a:r>
              <a:rPr lang="sr-Latn-CS" dirty="0" smtClean="0"/>
              <a:t>o</a:t>
            </a:r>
            <a:r>
              <a:rPr lang="x-none" smtClean="0"/>
              <a:t>pac </a:t>
            </a:r>
            <a:endParaRPr lang="ru-RU" dirty="0" smtClean="0"/>
          </a:p>
          <a:p>
            <a:endParaRPr lang="sr-Cyrl-BA" dirty="0"/>
          </a:p>
        </p:txBody>
      </p:sp>
      <p:pic>
        <p:nvPicPr>
          <p:cNvPr id="5" name="Picture 4" descr="IMG_3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050458"/>
            <a:ext cx="4114800" cy="341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3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9697" y="1248697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3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1297" y="3687097"/>
            <a:ext cx="30480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2400" dirty="0" smtClean="0"/>
              <a:t>Oktobar : Likovna kolonija “Između dva mosta”, Novosadska jesen, Sunčana jesen života </a:t>
            </a:r>
            <a:endParaRPr lang="en-US" sz="2400" dirty="0"/>
          </a:p>
        </p:txBody>
      </p:sp>
      <p:pic>
        <p:nvPicPr>
          <p:cNvPr id="4" name="Content Placeholder 3" descr="021_Bojana_Markovic_Imam_prava_da_slikam_svoj_sv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743559"/>
            <a:ext cx="3816350" cy="465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024_Milica_Ana_Boj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858" y="1524000"/>
            <a:ext cx="4343400" cy="5126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324558" cy="924475"/>
          </a:xfrm>
        </p:spPr>
        <p:txBody>
          <a:bodyPr/>
          <a:lstStyle/>
          <a:p>
            <a:r>
              <a:rPr lang="sr-Latn-CS" dirty="0" smtClean="0"/>
              <a:t>Novosadska jesen</a:t>
            </a:r>
            <a:endParaRPr lang="en-US" dirty="0"/>
          </a:p>
        </p:txBody>
      </p:sp>
      <p:pic>
        <p:nvPicPr>
          <p:cNvPr id="4" name="Content Placeholder 3" descr="DSCF3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649" y="1219200"/>
            <a:ext cx="4252822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F3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084" y="1219200"/>
            <a:ext cx="4325155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TC101972873[[fn=Summer]]</Template>
  <TotalTime>513</TotalTime>
  <Words>787</Words>
  <Application>Microsoft Office PowerPoint</Application>
  <PresentationFormat>On-screen Show (4:3)</PresentationFormat>
  <Paragraphs>62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Summer</vt:lpstr>
      <vt:lpstr>Naša škola </vt:lpstr>
      <vt:lpstr>Naše aktivnosti  </vt:lpstr>
      <vt:lpstr>Prijem prvaka </vt:lpstr>
      <vt:lpstr>Septembar: poseta Adrenalin parku, upoznajemo saobraćaj i novinarstvo u Beogradu, poseta vatrogascima i kasarni ...</vt:lpstr>
      <vt:lpstr>Beograd...</vt:lpstr>
      <vt:lpstr>Peti susret vatrogasne jedinice</vt:lpstr>
      <vt:lpstr>Otvorena vrata kasarne “Jugovićevo”</vt:lpstr>
      <vt:lpstr>Oktobar : Likovna kolonija “Između dva mosta”, Novosadska jesen, Sunčana jesen života </vt:lpstr>
      <vt:lpstr>Novosadska jesen</vt:lpstr>
      <vt:lpstr>Sunčana jesen života </vt:lpstr>
      <vt:lpstr>Knjigoveznica</vt:lpstr>
      <vt:lpstr>Biblioteka</vt:lpstr>
      <vt:lpstr>Novembar : “Potraga za blagom” u Galeriji Matice srpske...</vt:lpstr>
      <vt:lpstr>Moćne priče za odvažne i radoznale , radionica pod pokroviteljstvom Pokrajniskog sekretarijata za kulturu APV</vt:lpstr>
      <vt:lpstr>Biblioteka </vt:lpstr>
      <vt:lpstr>Decembar:Susreti sa nagrađenim piscem Urošem Petrovićem</vt:lpstr>
      <vt:lpstr>IPA (Green School) </vt:lpstr>
      <vt:lpstr>Slike sa IPA projekta </vt:lpstr>
      <vt:lpstr>MIOS</vt:lpstr>
      <vt:lpstr>Projekat u “povoju”</vt:lpstr>
      <vt:lpstr>Reciklaža </vt:lpstr>
      <vt:lpstr>Prag</vt:lpstr>
      <vt:lpstr>“Plesom se pridruži” </vt:lpstr>
      <vt:lpstr>Škola “mini” rukometa </vt:lpstr>
      <vt:lpstr>Trim kabinet</vt:lpstr>
      <vt:lpstr>Priprema za republičko takmičenje </vt:lpstr>
      <vt:lpstr>Edukativni  programi </vt:lpstr>
      <vt:lpstr>Saznaj više izaberi bolje </vt:lpstr>
      <vt:lpstr>“Bolji  život”</vt:lpstr>
      <vt:lpstr>Uradili smo i...</vt:lpstr>
      <vt:lpstr>Slide 31</vt:lpstr>
      <vt:lpstr>UČENIČKI PARLAMENT </vt:lpstr>
      <vt:lpstr>Slide 33</vt:lpstr>
      <vt:lpstr>Humanitarni koncert 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Projekti naše škole</dc:title>
  <dc:creator>Korisnik</dc:creator>
  <cp:lastModifiedBy>Bilja</cp:lastModifiedBy>
  <cp:revision>54</cp:revision>
  <dcterms:created xsi:type="dcterms:W3CDTF">2006-08-16T00:00:00Z</dcterms:created>
  <dcterms:modified xsi:type="dcterms:W3CDTF">2015-02-22T21:46:47Z</dcterms:modified>
</cp:coreProperties>
</file>